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20DAD5-4042-4ABB-9433-8D681853C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358811F-E08C-41A5-B1F9-2204FDF35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D0CA20A-D295-46B7-9E4C-87E98422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2C26E51-0165-46CD-8446-42A14C47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1A40FF-7A15-4D73-9AEC-F065D1E3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3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77C1F6-A1D7-44D5-BF33-524E7B9D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05E184F-B427-4BD7-B697-86F47FE34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03E8AB-8632-41B3-A886-E7A5D9A6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540558-C859-45E3-99E7-F30FE69A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E8EB76-6EDA-4089-8AC8-8D6CE767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416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0AC1653-29D6-40DF-9CB5-718817CE3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963D32E-3718-43C0-B3D1-5AAC94ACF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8E1F8D-3D82-4BDD-BC15-CB030E63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E3E033-7DA0-492B-B718-BBF5A010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AE4173D-7B2F-47B3-B944-9A40BAA9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75550F-3E08-4575-92EE-DD336886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6553BC-3F1C-4EB2-AA32-01CC9CEB5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64E0F9-FCC5-451B-B642-5B2F6087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94C6CB-E287-429B-A04A-B0896F2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6C9C42-3332-47F5-ABE3-A836BCD5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22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67523A-7CCA-460B-98CD-33F67A04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034FD2-12C5-4246-9936-3D2FAF11A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64C8E9-2549-4F42-9A1D-98911672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A7FE86-2276-487A-8D88-088E2092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049F4E-482F-426E-BA62-230A89B8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E9A23A-F4EA-44D0-9BE9-B3746045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2A403A-464A-4A1E-A045-94692FD7A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E3EFBD4-FC9A-4AE9-886B-58BF0854F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54B7C0F-679F-4EE1-B794-14C29F05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4E9C1E6-0B1F-4D55-AD12-1358A365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AE3F114-E2A1-4970-A388-0AE3861B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8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8655D7-500E-4BFA-9DAC-C9575239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67B459F-6D2F-449C-8F2B-CBA73BBEF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5F55D83-3368-483A-B350-5A7DDF655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465B9AD-6957-4614-BD86-49ABF9B11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D7C3932-8E18-442B-96AB-E1648F8BF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7D3F54C-5071-4DBC-8844-5B3850E8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7E7978B-0F00-40F7-BE9C-F5E0F286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686DF81-7429-4852-9B97-686527D3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1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9D9CB5-34EE-41BC-A2C5-CA744E27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83E44A7-224E-458C-81AE-FC6B04C5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D096D8B-9FCD-4C08-8E8C-8E50E315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30F3C25-15F7-4FFB-8984-F83B3795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5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5145471-121F-4EFA-AA80-F5F44918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75B1FFD-8DCC-4EDB-BEB0-F23A3A38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6BB6AD-99DE-4144-92DA-062CF749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5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6420FE-9674-4470-9B81-A034761C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33C894-8861-42E0-A2AB-84635AC20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E9E061-8907-40FC-B020-934CA477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C445196-E3BE-4C7F-A6B8-FBED0ED3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F11BDE-FA9C-4CAF-9A83-B017B1BD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7F288F-5C7D-4724-BBD7-A935A55E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923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A0001B-0294-4899-9877-D9E72676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8F2C42D-7533-4804-B9ED-F45781ED6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833E258-B331-4154-8FEE-51BAA3FF8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820FE60-9EE0-4310-8409-0B4CECCE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F0BC916-8FF0-44A7-AD03-CB0B82D2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CC94490-1652-4644-A2D5-2A0C31AF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42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B7388EC-82B3-4A53-9B86-07D1AD66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E6EA4C0-6289-4BE9-833A-4B2C3EF56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DA7514-E5E5-4A72-8C37-EFDBCD8D1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063A52-217F-432E-A9EB-3D0E4187C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D865B2-A5FD-4485-A684-E29E0CF35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10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BD2116C0-1761-4DB8-A0EC-ED45BB7F2422}"/>
              </a:ext>
            </a:extLst>
          </p:cNvPr>
          <p:cNvSpPr/>
          <p:nvPr/>
        </p:nvSpPr>
        <p:spPr>
          <a:xfrm>
            <a:off x="2237728" y="2715030"/>
            <a:ext cx="6456326" cy="19348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2163723-9574-43AB-AB2C-80BC4CC49A27}"/>
              </a:ext>
            </a:extLst>
          </p:cNvPr>
          <p:cNvSpPr txBox="1"/>
          <p:nvPr/>
        </p:nvSpPr>
        <p:spPr>
          <a:xfrm>
            <a:off x="2194183" y="2988006"/>
            <a:ext cx="69062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Madách Imre</a:t>
            </a:r>
          </a:p>
          <a:p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Utolsónak szánt költeménye,</a:t>
            </a:r>
          </a:p>
          <a:p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Íródott 1860-64 között,</a:t>
            </a:r>
          </a:p>
          <a:p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Antológiája végére szánta, mi nem készült el.</a:t>
            </a:r>
          </a:p>
          <a:p>
            <a:endParaRPr lang="hu-HU" dirty="0">
              <a:latin typeface="Courier New" panose="02070309020205020404" pitchFamily="49" charset="0"/>
              <a:ea typeface="Adobe Ming Std L" panose="02020300000000000000" pitchFamily="18" charset="-128"/>
              <a:cs typeface="Courier New" panose="02070309020205020404" pitchFamily="49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647DDF9-A42B-426E-B2D4-2999E4BA866D}"/>
              </a:ext>
            </a:extLst>
          </p:cNvPr>
          <p:cNvSpPr txBox="1"/>
          <p:nvPr/>
        </p:nvSpPr>
        <p:spPr>
          <a:xfrm>
            <a:off x="2310299" y="2093855"/>
            <a:ext cx="8386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dirty="0">
                <a:latin typeface="Century Gothic" panose="020B0502020202020204" pitchFamily="34" charset="0"/>
              </a:rPr>
              <a:t>Útravaló verseimmel</a:t>
            </a:r>
          </a:p>
        </p:txBody>
      </p:sp>
    </p:spTree>
    <p:extLst>
      <p:ext uri="{BB962C8B-B14F-4D97-AF65-F5344CB8AC3E}">
        <p14:creationId xmlns:p14="http://schemas.microsoft.com/office/powerpoint/2010/main" val="40839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74" y="1897611"/>
            <a:ext cx="4951412" cy="4807995"/>
          </a:xfrm>
        </p:spPr>
        <p:txBody>
          <a:bodyPr>
            <a:normAutofit/>
          </a:bodyPr>
          <a:lstStyle/>
          <a:p>
            <a:r>
              <a:rPr lang="hu-HU" b="1" dirty="0">
                <a:latin typeface="Century Gothic" panose="020B0502020202020204" pitchFamily="34" charset="0"/>
                <a:cs typeface="Courier New" panose="02070309020205020404" pitchFamily="49" charset="0"/>
              </a:rPr>
              <a:t>Időpont: 1860-64 között, ezzel egyidőben: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Lírai forradalom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Párizsban: L’art pour l’art mozgalom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Londonban: </a:t>
            </a:r>
            <a:r>
              <a:rPr lang="hu-HU" dirty="0" err="1">
                <a:latin typeface="Century Gothic" panose="020B0502020202020204" pitchFamily="34" charset="0"/>
                <a:cs typeface="Courier New" panose="02070309020205020404" pitchFamily="49" charset="0"/>
              </a:rPr>
              <a:t>prerafarliták</a:t>
            </a:r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Magyarorszá</a:t>
            </a:r>
            <a:r>
              <a:rPr lang="hu-HU" spc="-150" dirty="0">
                <a:latin typeface="Century Gothic" panose="020B0502020202020204" pitchFamily="34" charset="0"/>
                <a:cs typeface="Courier New" panose="02070309020205020404" pitchFamily="49" charset="0"/>
              </a:rPr>
              <a:t>g a </a:t>
            </a:r>
            <a:r>
              <a:rPr lang="hu-HU" spc="-150">
                <a:latin typeface="Century Gothic" panose="020B0502020202020204" pitchFamily="34" charset="0"/>
                <a:cs typeface="Courier New" panose="02070309020205020404" pitchFamily="49" charset="0"/>
              </a:rPr>
              <a:t>H</a:t>
            </a:r>
            <a:r>
              <a:rPr lang="hu-HU">
                <a:latin typeface="Century Gothic" panose="020B0502020202020204" pitchFamily="34" charset="0"/>
                <a:cs typeface="Courier New" panose="02070309020205020404" pitchFamily="49" charset="0"/>
              </a:rPr>
              <a:t>absburg Monarchi</a:t>
            </a:r>
            <a:r>
              <a:rPr lang="hu-HU" spc="-150">
                <a:latin typeface="Century Gothic" panose="020B0502020202020204" pitchFamily="34" charset="0"/>
                <a:cs typeface="Courier New" panose="02070309020205020404" pitchFamily="49" charset="0"/>
              </a:rPr>
              <a:t>a  </a:t>
            </a: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része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Pesten: </a:t>
            </a:r>
            <a:r>
              <a:rPr lang="hu-HU" dirty="0">
                <a:latin typeface="Century Gothic" panose="020B0502020202020204" pitchFamily="34" charset="0"/>
              </a:rPr>
              <a:t>A Kisfaludy Társaság elkezdi kiadni a teljes magyar Shakespeare-sorozatot</a:t>
            </a:r>
          </a:p>
          <a:p>
            <a:r>
              <a:rPr lang="hu-HU" b="1" dirty="0">
                <a:latin typeface="Century Gothic" panose="020B0502020202020204" pitchFamily="34" charset="0"/>
                <a:cs typeface="Courier New" panose="02070309020205020404" pitchFamily="49" charset="0"/>
              </a:rPr>
              <a:t>Helyszín: </a:t>
            </a:r>
            <a:r>
              <a:rPr lang="hu-HU" b="1" dirty="0" err="1">
                <a:latin typeface="Century Gothic" panose="020B0502020202020204" pitchFamily="34" charset="0"/>
                <a:cs typeface="Courier New" panose="02070309020205020404" pitchFamily="49" charset="0"/>
              </a:rPr>
              <a:t>Alsósztregova</a:t>
            </a:r>
            <a:endParaRPr lang="hu-HU" b="1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Tót falu a mai Szlovákia területén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1430-tól birtokolja a Madách család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Arany János itt vendégeskedett Madáchnál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Madách élete végé fele itt él lányával, Jolánnal és itt is hal meg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90120"/>
            <a:ext cx="4504014" cy="7694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35430"/>
            <a:ext cx="3932237" cy="56424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Hol s mikor íródott?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741D9C5-4B08-49CF-BF79-B91738D7772D}"/>
              </a:ext>
            </a:extLst>
          </p:cNvPr>
          <p:cNvSpPr txBox="1"/>
          <p:nvPr/>
        </p:nvSpPr>
        <p:spPr>
          <a:xfrm>
            <a:off x="488269" y="869047"/>
            <a:ext cx="4664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Madách műveit nem datálta, így a legvalószínűbb adatokat ismertetjük </a:t>
            </a:r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2A2F9838-FCA7-4F84-98C6-3FF9AC79A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630464"/>
            <a:ext cx="5952898" cy="5741307"/>
          </a:xfrm>
          <a:prstGeom prst="rect">
            <a:avLst/>
          </a:prstGeom>
        </p:spPr>
      </p:pic>
      <p:sp>
        <p:nvSpPr>
          <p:cNvPr id="20" name="Téglalap 19">
            <a:extLst>
              <a:ext uri="{FF2B5EF4-FFF2-40B4-BE49-F238E27FC236}">
                <a16:creationId xmlns:a16="http://schemas.microsoft.com/office/drawing/2014/main" id="{D217D7C2-2595-47E1-99E8-F07B5565011F}"/>
              </a:ext>
            </a:extLst>
          </p:cNvPr>
          <p:cNvSpPr/>
          <p:nvPr/>
        </p:nvSpPr>
        <p:spPr>
          <a:xfrm>
            <a:off x="8553880" y="5512484"/>
            <a:ext cx="3088618" cy="715052"/>
          </a:xfrm>
          <a:prstGeom prst="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EB1A74F4-FE0E-4E5F-B88B-939C3A6486E3}"/>
              </a:ext>
            </a:extLst>
          </p:cNvPr>
          <p:cNvSpPr txBox="1"/>
          <p:nvPr/>
        </p:nvSpPr>
        <p:spPr>
          <a:xfrm>
            <a:off x="8333240" y="5566726"/>
            <a:ext cx="3309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Alsósztregova</a:t>
            </a:r>
            <a:r>
              <a:rPr lang="hu-HU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r"/>
            <a:r>
              <a:rPr lang="hu-HU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Madách család kastélya</a:t>
            </a:r>
          </a:p>
        </p:txBody>
      </p:sp>
    </p:spTree>
    <p:extLst>
      <p:ext uri="{BB962C8B-B14F-4D97-AF65-F5344CB8AC3E}">
        <p14:creationId xmlns:p14="http://schemas.microsoft.com/office/powerpoint/2010/main" val="41384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animBg="1"/>
      <p:bldP spid="4" grpId="0"/>
      <p:bldP spid="9" grpId="0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502" y="1984693"/>
            <a:ext cx="5444898" cy="4778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Madách ekkor: </a:t>
            </a:r>
            <a:r>
              <a:rPr lang="hu-HU" b="1" dirty="0">
                <a:latin typeface="Century Gothic" panose="020B0502020202020204" pitchFamily="34" charset="0"/>
              </a:rPr>
              <a:t>37-41 éves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feleségétől már 1854-ben elvált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utolsó szerelme: Borbála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Century Gothic" panose="020B0502020202020204" pitchFamily="34" charset="0"/>
              </a:rPr>
              <a:t>szívelégtelenség </a:t>
            </a:r>
            <a:r>
              <a:rPr lang="hu-HU" dirty="0">
                <a:latin typeface="Century Gothic" panose="020B0502020202020204" pitchFamily="34" charset="0"/>
              </a:rPr>
              <a:t>gyötri, ezért hivatali tisztségeitől vissza is vonul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ennek ellenére termékeny időszak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nyárilak építésébe kezd a </a:t>
            </a:r>
            <a:r>
              <a:rPr lang="hu-HU" dirty="0" err="1">
                <a:latin typeface="Century Gothic" panose="020B0502020202020204" pitchFamily="34" charset="0"/>
              </a:rPr>
              <a:t>Parócához</a:t>
            </a:r>
            <a:r>
              <a:rPr lang="hu-HU" dirty="0">
                <a:latin typeface="Century Gothic" panose="020B0502020202020204" pitchFamily="34" charset="0"/>
              </a:rPr>
              <a:t> tartozó Imre-dombon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ápolja </a:t>
            </a:r>
            <a:r>
              <a:rPr lang="hu-HU" b="1" dirty="0">
                <a:latin typeface="Century Gothic" panose="020B0502020202020204" pitchFamily="34" charset="0"/>
              </a:rPr>
              <a:t>Arany Jánossal való barátság</a:t>
            </a:r>
            <a:r>
              <a:rPr lang="hu-HU" dirty="0">
                <a:latin typeface="Century Gothic" panose="020B0502020202020204" pitchFamily="34" charset="0"/>
              </a:rPr>
              <a:t>át, Arany meg is látogatja őt </a:t>
            </a:r>
            <a:r>
              <a:rPr lang="hu-HU" dirty="0" err="1">
                <a:latin typeface="Century Gothic" panose="020B0502020202020204" pitchFamily="34" charset="0"/>
              </a:rPr>
              <a:t>Alsósztregován</a:t>
            </a:r>
            <a:endParaRPr lang="hu-HU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Ekkor jelenik meg </a:t>
            </a:r>
            <a:r>
              <a:rPr lang="hu-HU" b="1" i="1" dirty="0">
                <a:latin typeface="Century Gothic" panose="020B0502020202020204" pitchFamily="34" charset="0"/>
              </a:rPr>
              <a:t>Mózes</a:t>
            </a:r>
            <a:r>
              <a:rPr lang="hu-HU" dirty="0">
                <a:latin typeface="Century Gothic" panose="020B0502020202020204" pitchFamily="34" charset="0"/>
              </a:rPr>
              <a:t> című ötfelvonásos műve egy akadémiai tragédiapályázaton feltűnést kelt</a:t>
            </a:r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Century Gothic" panose="020B0502020202020204" pitchFamily="34" charset="0"/>
                <a:cs typeface="Courier New" panose="02070309020205020404" pitchFamily="49" charset="0"/>
              </a:rPr>
              <a:t>A Magyar Tudományos Akadémia levelező tagja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61091"/>
            <a:ext cx="4159457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dirty="0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06401"/>
            <a:ext cx="3932237" cy="56424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Madách élete ekkor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0921FDAD-1D60-473F-ABB2-48066B239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630464"/>
            <a:ext cx="5343297" cy="5761309"/>
          </a:xfrm>
          <a:prstGeom prst="rect">
            <a:avLst/>
          </a:prstGeom>
        </p:spPr>
      </p:pic>
      <p:sp>
        <p:nvSpPr>
          <p:cNvPr id="20" name="Téglalap 19">
            <a:extLst>
              <a:ext uri="{FF2B5EF4-FFF2-40B4-BE49-F238E27FC236}">
                <a16:creationId xmlns:a16="http://schemas.microsoft.com/office/drawing/2014/main" id="{D217D7C2-2595-47E1-99E8-F07B5565011F}"/>
              </a:ext>
            </a:extLst>
          </p:cNvPr>
          <p:cNvSpPr/>
          <p:nvPr/>
        </p:nvSpPr>
        <p:spPr>
          <a:xfrm>
            <a:off x="8553880" y="5512484"/>
            <a:ext cx="3088618" cy="715052"/>
          </a:xfrm>
          <a:prstGeom prst="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EB1A74F4-FE0E-4E5F-B88B-939C3A6486E3}"/>
              </a:ext>
            </a:extLst>
          </p:cNvPr>
          <p:cNvSpPr txBox="1"/>
          <p:nvPr/>
        </p:nvSpPr>
        <p:spPr>
          <a:xfrm>
            <a:off x="8333240" y="5566726"/>
            <a:ext cx="3309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Madách Imre portréja ebből az időszakból</a:t>
            </a:r>
          </a:p>
        </p:txBody>
      </p:sp>
    </p:spTree>
    <p:extLst>
      <p:ext uri="{BB962C8B-B14F-4D97-AF65-F5344CB8AC3E}">
        <p14:creationId xmlns:p14="http://schemas.microsoft.com/office/powerpoint/2010/main" val="1809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4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502" y="1592807"/>
            <a:ext cx="10931298" cy="4778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Madách élete vége felé tervezte </a:t>
            </a:r>
            <a:r>
              <a:rPr lang="hu-HU" b="1" dirty="0">
                <a:latin typeface="Century Gothic" panose="020B0502020202020204" pitchFamily="34" charset="0"/>
              </a:rPr>
              <a:t>két kötetben kiadni lírai munkáit</a:t>
            </a:r>
            <a:r>
              <a:rPr lang="hu-HU" dirty="0">
                <a:latin typeface="Century Gothic" panose="020B0502020202020204" pitchFamily="34" charset="0"/>
              </a:rPr>
              <a:t>. Ennek végéra írta az Útravaló </a:t>
            </a:r>
            <a:r>
              <a:rPr lang="hu-HU" dirty="0" err="1">
                <a:latin typeface="Century Gothic" panose="020B0502020202020204" pitchFamily="34" charset="0"/>
              </a:rPr>
              <a:t>verseimmelt</a:t>
            </a:r>
            <a:endParaRPr lang="hu-HU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Ez az utolsó műve mely megjelent</a:t>
            </a:r>
          </a:p>
          <a:p>
            <a:r>
              <a:rPr lang="hu-HU" b="1" dirty="0">
                <a:latin typeface="Century Gothic" panose="020B0502020202020204" pitchFamily="34" charset="0"/>
              </a:rPr>
              <a:t>Minek minősíthető az utolsónak szánt vers?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Nem lehet létösszegzőköltemény, mert </a:t>
            </a:r>
            <a:r>
              <a:rPr lang="hu-HU" b="1" dirty="0">
                <a:latin typeface="Century Gothic" panose="020B0502020202020204" pitchFamily="34" charset="0"/>
              </a:rPr>
              <a:t>a lírai én nézőpontjai keverednek más léthelyzetekkel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Időszembesítő verstípusnak sem nevezhető, mert </a:t>
            </a:r>
            <a:r>
              <a:rPr lang="hu-HU" b="1" dirty="0">
                <a:latin typeface="Century Gothic" panose="020B0502020202020204" pitchFamily="34" charset="0"/>
              </a:rPr>
              <a:t>a szerző nem az idősíkokat tekintette meghatározónak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Century Gothic" panose="020B0502020202020204" pitchFamily="34" charset="0"/>
              </a:rPr>
              <a:t>Értékszembesítő költemény</a:t>
            </a:r>
            <a:r>
              <a:rPr lang="hu-HU" dirty="0">
                <a:latin typeface="Century Gothic" panose="020B0502020202020204" pitchFamily="34" charset="0"/>
              </a:rPr>
              <a:t>nek viszont beillik, leszűkítve ennek meghatározását a szerző </a:t>
            </a:r>
            <a:r>
              <a:rPr lang="hu-HU" b="1" dirty="0">
                <a:latin typeface="Century Gothic" panose="020B0502020202020204" pitchFamily="34" charset="0"/>
              </a:rPr>
              <a:t>esztétikai, </a:t>
            </a:r>
            <a:r>
              <a:rPr lang="hu-HU" dirty="0">
                <a:latin typeface="Century Gothic" panose="020B0502020202020204" pitchFamily="34" charset="0"/>
              </a:rPr>
              <a:t>művészet filozófiai gondolataira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Century Gothic" panose="020B0502020202020204" pitchFamily="34" charset="0"/>
              </a:rPr>
              <a:t>Bölcselő ódában megfogalmazott ars poetica</a:t>
            </a:r>
          </a:p>
          <a:p>
            <a:r>
              <a:rPr lang="hu-HU" b="1" dirty="0">
                <a:latin typeface="Century Gothic" panose="020B0502020202020204" pitchFamily="34" charset="0"/>
              </a:rPr>
              <a:t>A verselésről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Nyugat-európai stílusú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Időmértékes,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10-11 szótagos jambikus  lejtés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Rímképe: hímrím-nőrím megfeleltetés</a:t>
            </a:r>
            <a:endParaRPr lang="hu-HU" b="1" dirty="0">
              <a:latin typeface="Century Gothic" panose="020B0502020202020204" pitchFamily="34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3" y="761091"/>
            <a:ext cx="4159458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06401"/>
            <a:ext cx="4849812" cy="564243"/>
          </a:xfrm>
        </p:spPr>
        <p:txBody>
          <a:bodyPr>
            <a:normAutofit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A vers háttere</a:t>
            </a:r>
          </a:p>
        </p:txBody>
      </p:sp>
    </p:spTree>
    <p:extLst>
      <p:ext uri="{BB962C8B-B14F-4D97-AF65-F5344CB8AC3E}">
        <p14:creationId xmlns:p14="http://schemas.microsoft.com/office/powerpoint/2010/main" val="20230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502" y="2136150"/>
            <a:ext cx="10931298" cy="4778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Madách egyik fő gondolata a versben, hogy egy műalkotáshoz nem elég az alkotó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A befogadó, és főleg az </a:t>
            </a:r>
            <a:r>
              <a:rPr lang="hu-HU" b="1" dirty="0">
                <a:latin typeface="Century Gothic" panose="020B0502020202020204" pitchFamily="34" charset="0"/>
              </a:rPr>
              <a:t>alkotó és befogadó közötti kapcsolat a fontos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A mű akkor ér valamit ha e két pont között utat talál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latin typeface="Century Gothic" panose="020B0502020202020204" pitchFamily="34" charset="0"/>
              </a:rPr>
              <a:t>Kritikai és közönségi befogadás</a:t>
            </a:r>
            <a:r>
              <a:rPr lang="hu-HU" dirty="0">
                <a:latin typeface="Century Gothic" panose="020B0502020202020204" pitchFamily="34" charset="0"/>
              </a:rPr>
              <a:t> egyaránt fontos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Madách művészet elméletének más részeit is összegzi a versben: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Egy alkotónak folyamatos </a:t>
            </a:r>
            <a:r>
              <a:rPr lang="hu-HU" b="1" dirty="0">
                <a:latin typeface="Century Gothic" panose="020B0502020202020204" pitchFamily="34" charset="0"/>
              </a:rPr>
              <a:t>önképzéssel kell felnőni </a:t>
            </a:r>
            <a:r>
              <a:rPr lang="hu-HU" dirty="0">
                <a:latin typeface="Century Gothic" panose="020B0502020202020204" pitchFamily="34" charset="0"/>
              </a:rPr>
              <a:t>feladataihoz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Elmondja, hogy egy pár sor mögött valójában egy egész ember van,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Mindennel amit megélt, tapasztalt, érzett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Élete végén ez a költemény összegzi, mit számára alkotóként élni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Vers hangulatában búcsúzkodó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Madách költői, és mélyebb értelemben emberi </a:t>
            </a:r>
            <a:r>
              <a:rPr lang="hu-HU" b="1" dirty="0">
                <a:latin typeface="Century Gothic" panose="020B0502020202020204" pitchFamily="34" charset="0"/>
              </a:rPr>
              <a:t>végrendelet</a:t>
            </a:r>
            <a:r>
              <a:rPr lang="hu-HU" dirty="0">
                <a:latin typeface="Century Gothic" panose="020B0502020202020204" pitchFamily="34" charset="0"/>
              </a:rPr>
              <a:t>ének is tekinthető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61091"/>
            <a:ext cx="4159458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06401"/>
            <a:ext cx="4849812" cy="564243"/>
          </a:xfrm>
        </p:spPr>
        <p:txBody>
          <a:bodyPr>
            <a:normAutofit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Madách üzenete</a:t>
            </a:r>
          </a:p>
        </p:txBody>
      </p:sp>
    </p:spTree>
    <p:extLst>
      <p:ext uri="{BB962C8B-B14F-4D97-AF65-F5344CB8AC3E}">
        <p14:creationId xmlns:p14="http://schemas.microsoft.com/office/powerpoint/2010/main" val="38462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364</Words>
  <Application>Microsoft Office PowerPoint</Application>
  <PresentationFormat>Szélesvásznú</PresentationFormat>
  <Paragraphs>59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Adobe Ming Std L</vt:lpstr>
      <vt:lpstr>Arial</vt:lpstr>
      <vt:lpstr>Calibri</vt:lpstr>
      <vt:lpstr>Calibri Light</vt:lpstr>
      <vt:lpstr>Century Gothic</vt:lpstr>
      <vt:lpstr>Courier New</vt:lpstr>
      <vt:lpstr>Office-téma</vt:lpstr>
      <vt:lpstr>PowerPoint-bemutató</vt:lpstr>
      <vt:lpstr>Hol s mikor íródott? </vt:lpstr>
      <vt:lpstr>Madách élete ekkor</vt:lpstr>
      <vt:lpstr>A vers háttere</vt:lpstr>
      <vt:lpstr>Madách üzenete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Tündi</dc:creator>
  <cp:lastModifiedBy>Tündi</cp:lastModifiedBy>
  <cp:revision>26</cp:revision>
  <dcterms:created xsi:type="dcterms:W3CDTF">2018-03-11T10:31:58Z</dcterms:created>
  <dcterms:modified xsi:type="dcterms:W3CDTF">2018-03-11T19:51:30Z</dcterms:modified>
</cp:coreProperties>
</file>